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7" r:id="rId2"/>
    <p:sldId id="269" r:id="rId3"/>
    <p:sldId id="258" r:id="rId4"/>
    <p:sldId id="263" r:id="rId5"/>
    <p:sldId id="264" r:id="rId6"/>
    <p:sldId id="260" r:id="rId7"/>
    <p:sldId id="267" r:id="rId8"/>
    <p:sldId id="261" r:id="rId9"/>
    <p:sldId id="266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37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88"/>
    <p:restoredTop sz="94631"/>
  </p:normalViewPr>
  <p:slideViewPr>
    <p:cSldViewPr snapToGrid="0">
      <p:cViewPr>
        <p:scale>
          <a:sx n="88" d="100"/>
          <a:sy n="88" d="100"/>
        </p:scale>
        <p:origin x="1336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2.png>
</file>

<file path=ppt/media/image3.png>
</file>

<file path=ppt/media/image4.sv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1639A5-2EDE-7E4F-B0CF-0B0E6F2E842C}" type="datetimeFigureOut">
              <a:rPr lang="en-US" smtClean="0"/>
              <a:t>9/15/25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FE7EEB-2EE1-5848-8533-F2856E907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845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FE7EEB-2EE1-5848-8533-F2856E9070B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303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FE7EEB-2EE1-5848-8533-F2856E9070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7287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87F058-66AB-746A-940D-C349167C98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BBB692C-E8ED-BE61-20FE-8F09CAD6B6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CDC1A3D-0C90-CD54-D844-FF4E64BFCB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B9E50D-407C-F4AB-E92E-DDC5139501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FE7EEB-2EE1-5848-8533-F2856E9070B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6387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FE7EEB-2EE1-5848-8533-F2856E9070B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1336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1DB2ED-356F-9F0B-9D2A-63870EB12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0FF815-2D9F-FAA8-76B4-0378A7FBCA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354847-3A63-5262-74A0-3226E0A545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6FDA6C-423F-67B9-0923-2E6CEFE36F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FE7EEB-2EE1-5848-8533-F2856E9070B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633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262A4-2333-E76F-6604-9E2A16017C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30F40D-E27B-1AAD-366F-52DB2E7E84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B64593-42C9-5070-C43A-DACEC5B0D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81C2-B78D-0645-88CD-8C43648775BE}" type="datetimeFigureOut">
              <a:rPr lang="en-US" smtClean="0"/>
              <a:t>9/15/25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BCD7C-6BB4-805E-65DF-B97A9314C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CBF70B-6507-D8B2-448F-21C1BF34A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5B59A-E4FE-4E47-AA84-BFA254689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904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9BE24-076D-D166-4D19-E248099E7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71E8E9-452E-2F48-8AE2-C87E65BFA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7FCC9-69A5-7224-0A62-97325CA7E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81C2-B78D-0645-88CD-8C43648775BE}" type="datetimeFigureOut">
              <a:rPr lang="en-US" smtClean="0"/>
              <a:t>9/15/25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8CD13-1F2F-596D-5CEA-30EFDCD5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C53F5C-57E4-8B1C-B66A-D2A6820AC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5B59A-E4FE-4E47-AA84-BFA254689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74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DFFFCB-1631-DB2D-ABA1-A56C965AA8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E313E6-605D-76C9-C9D0-E079D473DC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694B72-6112-257C-6C65-30B53E7B9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81C2-B78D-0645-88CD-8C43648775BE}" type="datetimeFigureOut">
              <a:rPr lang="en-US" smtClean="0"/>
              <a:t>9/15/25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B9945-12BF-49C8-BF54-975BE0919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C9A21-6CE6-4DE2-2DC5-BB210A778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5B59A-E4FE-4E47-AA84-BFA254689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160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1DB2C-E65B-323C-D7DC-DFA707EC4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534EF-9BAE-F734-A31F-5A51C3649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138477-DAEC-1CA9-3ADE-66234F55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81C2-B78D-0645-88CD-8C43648775BE}" type="datetimeFigureOut">
              <a:rPr lang="en-US" smtClean="0"/>
              <a:t>9/15/25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F2884-C0C5-9470-3BFE-1886DB02E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DE87A3-D6C8-CC26-057A-6616D35C2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5B59A-E4FE-4E47-AA84-BFA254689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872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41BD4-1445-202F-0D97-61FD30F4F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59DC23-9D94-9C47-40EF-02560E8868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2E2756-C351-9F39-947E-BF4820591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81C2-B78D-0645-88CD-8C43648775BE}" type="datetimeFigureOut">
              <a:rPr lang="en-US" smtClean="0"/>
              <a:t>9/15/25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91A9-4C2D-B7BF-9AF7-6BF9A185D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CD9601-C58D-2F10-5ED9-55D880DFF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5B59A-E4FE-4E47-AA84-BFA254689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5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06BE2-D403-0B22-59FF-05D94A75F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6874B-9D3A-E41F-8B8E-9EE8D199EE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79D7E4-65E1-2A2C-3E4F-AB463A2548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682702-FF79-B021-A669-8AD5001BB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81C2-B78D-0645-88CD-8C43648775BE}" type="datetimeFigureOut">
              <a:rPr lang="en-US" smtClean="0"/>
              <a:t>9/15/25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A111F6-5220-ED6D-9EA0-C34D24397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235199-F999-BBA7-0064-649E1975E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5B59A-E4FE-4E47-AA84-BFA254689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78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33DDB-D033-8140-E331-A4FDE962D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26571F-7C3D-7539-4588-632460F3BC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8FE195-B2B1-DCDA-361E-C48A69F0C5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8E492A-BCD6-4346-76C7-DF5991ACA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3BF915-E9E4-1454-3CB7-0537139CC4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B0E6AD-A0C1-56F0-A56F-52F858134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81C2-B78D-0645-88CD-8C43648775BE}" type="datetimeFigureOut">
              <a:rPr lang="en-US" smtClean="0"/>
              <a:t>9/15/25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975E6D-714E-6F54-E14F-176B91EE5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4D1C26-F4EF-F109-FAF7-A76462CAC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5B59A-E4FE-4E47-AA84-BFA254689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472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503CF-0EE4-AFF1-4AAA-C7C76AB2A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4C8EF6-BA37-5D10-D4B6-BD63A89C6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81C2-B78D-0645-88CD-8C43648775BE}" type="datetimeFigureOut">
              <a:rPr lang="en-US" smtClean="0"/>
              <a:t>9/15/25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2B6A05-078F-06F3-3905-BF78E32BC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921930-410A-FD68-D4A2-91D442723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5B59A-E4FE-4E47-AA84-BFA254689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573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D8D91D-F3A6-56C3-47B3-57D855FC8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81C2-B78D-0645-88CD-8C43648775BE}" type="datetimeFigureOut">
              <a:rPr lang="en-US" smtClean="0"/>
              <a:t>9/15/25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CE9401-7D07-04DE-8FB8-4EE1E49E8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2F3EA6-466C-992C-F136-922D2EEB7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5B59A-E4FE-4E47-AA84-BFA254689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227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39D38-AF2C-B1F2-3455-CE6C771DE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A0910-9951-539B-ED8F-82C9DEDAB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BE6688-9E51-5C48-4C8A-4EF359F3F7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BE0852-F230-080E-AD7C-D680D57C9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81C2-B78D-0645-88CD-8C43648775BE}" type="datetimeFigureOut">
              <a:rPr lang="en-US" smtClean="0"/>
              <a:t>9/15/25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DD2034-4BE8-D29C-B050-C2B9C29F7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A9000-A6BA-94CF-D6C5-6610B5450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5B59A-E4FE-4E47-AA84-BFA254689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328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42207-E03A-EB6C-CAA3-64DF34701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D4798B-0690-E19F-7228-776C2AD20E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A659A-C00C-287A-B8E7-63487EE2E2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B21BC5-7C1A-5EC2-2085-C5BA328D1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81C2-B78D-0645-88CD-8C43648775BE}" type="datetimeFigureOut">
              <a:rPr lang="en-US" smtClean="0"/>
              <a:t>9/15/25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9043E0-6A7F-C122-EE0A-DE1D510CA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2A3564-5BE4-8294-1766-74FAD9675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5B59A-E4FE-4E47-AA84-BFA254689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386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0ECE88-1FFC-E2E7-79EB-97D91EC33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241C11-67C9-25B8-0689-AEC50EF5A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D3447-A134-A54A-C30D-057249D394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E481C2-B78D-0645-88CD-8C43648775BE}" type="datetimeFigureOut">
              <a:rPr lang="en-US" smtClean="0"/>
              <a:t>9/15/25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E81CB-B091-481D-122C-F363FBF655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A12ADF-1DCE-A7FC-1234-8AE0BAB2D2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645B59A-E4FE-4E47-AA84-BFA254689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547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020DC-743B-1E0A-2E3E-911FC1DA0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Gel electrophoresis is </a:t>
            </a:r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</a:rPr>
              <a:t>a procedure that separates nucleic acid fragments by size.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C8A879-D7B0-9CA8-DA2E-8720AD6A0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 what situations would scientists want to know the length of their nucleic acid samples?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Make sure PCR or DNA/RNA extractions worked properly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Quality check samples before sequencing them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“Do my nucleic acid samples look the way they should?”</a:t>
            </a:r>
          </a:p>
        </p:txBody>
      </p:sp>
      <p:pic>
        <p:nvPicPr>
          <p:cNvPr id="12290" name="Picture 2" descr="Rna Special Flat icon | Freepik">
            <a:extLst>
              <a:ext uri="{FF2B5EF4-FFF2-40B4-BE49-F238E27FC236}">
                <a16:creationId xmlns:a16="http://schemas.microsoft.com/office/drawing/2014/main" id="{04EDA763-D053-4241-09B8-02FD97083C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1557" y="3823153"/>
            <a:ext cx="2561317" cy="2561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Dna - Free education icons">
            <a:extLst>
              <a:ext uri="{FF2B5EF4-FFF2-40B4-BE49-F238E27FC236}">
                <a16:creationId xmlns:a16="http://schemas.microsoft.com/office/drawing/2014/main" id="{34543CBF-478E-A798-35D0-371D13C0A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0686" y="3834491"/>
            <a:ext cx="2658385" cy="2658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3BF472-12B2-20BE-47B9-D12D1078F32E}"/>
              </a:ext>
            </a:extLst>
          </p:cNvPr>
          <p:cNvSpPr txBox="1"/>
          <p:nvPr/>
        </p:nvSpPr>
        <p:spPr>
          <a:xfrm>
            <a:off x="3106286" y="6396335"/>
            <a:ext cx="1799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DNA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C20CB3-FCFF-3D95-5988-0A92E28824C8}"/>
              </a:ext>
            </a:extLst>
          </p:cNvPr>
          <p:cNvSpPr txBox="1"/>
          <p:nvPr/>
        </p:nvSpPr>
        <p:spPr>
          <a:xfrm>
            <a:off x="7285944" y="6396334"/>
            <a:ext cx="1799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RNA</a:t>
            </a:r>
          </a:p>
        </p:txBody>
      </p:sp>
    </p:spTree>
    <p:extLst>
      <p:ext uri="{BB962C8B-B14F-4D97-AF65-F5344CB8AC3E}">
        <p14:creationId xmlns:p14="http://schemas.microsoft.com/office/powerpoint/2010/main" val="3547780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BDF55C-8EC4-A454-E332-7858CCDDAA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6BDB4-F25B-B967-5CF3-2C1BA7F2F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142" y="365125"/>
            <a:ext cx="68834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Knowledge check!</a:t>
            </a:r>
          </a:p>
        </p:txBody>
      </p:sp>
      <p:pic>
        <p:nvPicPr>
          <p:cNvPr id="7170" name="Picture 2" descr="What Is Gel Electrophoresis? - LabXchange">
            <a:extLst>
              <a:ext uri="{FF2B5EF4-FFF2-40B4-BE49-F238E27FC236}">
                <a16:creationId xmlns:a16="http://schemas.microsoft.com/office/drawing/2014/main" id="{A2CDEE75-4BBC-5D41-5724-4AB19F97C11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4"/>
          <a:stretch>
            <a:fillRect/>
          </a:stretch>
        </p:blipFill>
        <p:spPr bwMode="auto">
          <a:xfrm>
            <a:off x="6772175" y="586487"/>
            <a:ext cx="5266163" cy="6271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8E541E7-4D20-F456-CE4B-31F11DF53A7C}"/>
              </a:ext>
            </a:extLst>
          </p:cNvPr>
          <p:cNvSpPr/>
          <p:nvPr/>
        </p:nvSpPr>
        <p:spPr>
          <a:xfrm>
            <a:off x="9564913" y="3122079"/>
            <a:ext cx="1422400" cy="420915"/>
          </a:xfrm>
          <a:prstGeom prst="rect">
            <a:avLst/>
          </a:prstGeom>
          <a:solidFill>
            <a:srgbClr val="373737"/>
          </a:solidFill>
          <a:ln>
            <a:solidFill>
              <a:srgbClr val="3737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01D558-6E5D-19B8-1D5E-48F218EFB0D9}"/>
              </a:ext>
            </a:extLst>
          </p:cNvPr>
          <p:cNvSpPr/>
          <p:nvPr/>
        </p:nvSpPr>
        <p:spPr>
          <a:xfrm>
            <a:off x="10580914" y="4779581"/>
            <a:ext cx="921656" cy="420915"/>
          </a:xfrm>
          <a:prstGeom prst="rect">
            <a:avLst/>
          </a:prstGeom>
          <a:solidFill>
            <a:srgbClr val="373737"/>
          </a:solidFill>
          <a:ln>
            <a:solidFill>
              <a:srgbClr val="3737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DB1939-4731-0384-A364-DE4B4D9E08BC}"/>
              </a:ext>
            </a:extLst>
          </p:cNvPr>
          <p:cNvSpPr/>
          <p:nvPr/>
        </p:nvSpPr>
        <p:spPr>
          <a:xfrm>
            <a:off x="10580914" y="5662053"/>
            <a:ext cx="921656" cy="420915"/>
          </a:xfrm>
          <a:prstGeom prst="rect">
            <a:avLst/>
          </a:prstGeom>
          <a:solidFill>
            <a:srgbClr val="373737"/>
          </a:solidFill>
          <a:ln>
            <a:solidFill>
              <a:srgbClr val="3737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45E181-EB59-5C38-3404-6CE82BAC5DC7}"/>
              </a:ext>
            </a:extLst>
          </p:cNvPr>
          <p:cNvSpPr txBox="1"/>
          <p:nvPr/>
        </p:nvSpPr>
        <p:spPr>
          <a:xfrm>
            <a:off x="153662" y="1506022"/>
            <a:ext cx="541745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About how long is each sample?</a:t>
            </a:r>
          </a:p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Sample A: 1000 base pairs (bp)</a:t>
            </a:r>
          </a:p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Sample B: 200 bp</a:t>
            </a:r>
          </a:p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Sample C: 600 bp</a:t>
            </a:r>
          </a:p>
        </p:txBody>
      </p:sp>
    </p:spTree>
    <p:extLst>
      <p:ext uri="{BB962C8B-B14F-4D97-AF65-F5344CB8AC3E}">
        <p14:creationId xmlns:p14="http://schemas.microsoft.com/office/powerpoint/2010/main" val="2219960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82FA3D3-E939-B24A-05BE-9C330CBF59DE}"/>
              </a:ext>
            </a:extLst>
          </p:cNvPr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B50441-0ECD-D928-0D0E-E7583217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Gel electrophoresis operates on the fact that nucleic acids are negatively charged.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265C3-4168-EBEB-EE62-4324D3E493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Which way will this DNA sample move if exposed to an electrical current?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A226C09-BEDD-D1C1-DA08-A4EEB3558E96}"/>
              </a:ext>
            </a:extLst>
          </p:cNvPr>
          <p:cNvSpPr/>
          <p:nvPr/>
        </p:nvSpPr>
        <p:spPr>
          <a:xfrm>
            <a:off x="4731657" y="1059544"/>
            <a:ext cx="2409372" cy="50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6BAF470-83C8-3F72-C85B-24CA824A5DC2}"/>
              </a:ext>
            </a:extLst>
          </p:cNvPr>
          <p:cNvCxnSpPr/>
          <p:nvPr/>
        </p:nvCxnSpPr>
        <p:spPr>
          <a:xfrm>
            <a:off x="4847772" y="1524002"/>
            <a:ext cx="226422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7" name="Graphic 6" descr="DNA with solid fill">
            <a:extLst>
              <a:ext uri="{FF2B5EF4-FFF2-40B4-BE49-F238E27FC236}">
                <a16:creationId xmlns:a16="http://schemas.microsoft.com/office/drawing/2014/main" id="{F440F399-F990-54EA-D919-7944E7160E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79143" y="3544094"/>
            <a:ext cx="914400" cy="9144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FE5752C-D319-2C31-F1EF-13B93FB5A0E7}"/>
              </a:ext>
            </a:extLst>
          </p:cNvPr>
          <p:cNvSpPr/>
          <p:nvPr/>
        </p:nvSpPr>
        <p:spPr>
          <a:xfrm>
            <a:off x="1001486" y="3048001"/>
            <a:ext cx="319314" cy="119017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7BBD68-4E6C-BD97-6CE2-1D6F5C40BD6D}"/>
              </a:ext>
            </a:extLst>
          </p:cNvPr>
          <p:cNvSpPr/>
          <p:nvPr/>
        </p:nvSpPr>
        <p:spPr>
          <a:xfrm>
            <a:off x="11045371" y="3048001"/>
            <a:ext cx="319314" cy="119017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4308AE-A1CF-D1F0-32AB-4AC30B8BAF06}"/>
              </a:ext>
            </a:extLst>
          </p:cNvPr>
          <p:cNvSpPr txBox="1"/>
          <p:nvPr/>
        </p:nvSpPr>
        <p:spPr>
          <a:xfrm>
            <a:off x="101600" y="4243149"/>
            <a:ext cx="2467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Negative electrode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26DA3A-7077-EF32-63F9-5921164041F5}"/>
              </a:ext>
            </a:extLst>
          </p:cNvPr>
          <p:cNvSpPr txBox="1"/>
          <p:nvPr/>
        </p:nvSpPr>
        <p:spPr>
          <a:xfrm>
            <a:off x="10283371" y="4243149"/>
            <a:ext cx="2467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Positive electrode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77BA03C-32EA-51B8-30FE-C31197E3B1D0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1161143" y="2678667"/>
            <a:ext cx="0" cy="3693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5FECFB1-300E-E85F-9385-0EC13308E546}"/>
              </a:ext>
            </a:extLst>
          </p:cNvPr>
          <p:cNvCxnSpPr>
            <a:cxnSpLocks/>
          </p:cNvCxnSpPr>
          <p:nvPr/>
        </p:nvCxnSpPr>
        <p:spPr>
          <a:xfrm flipH="1">
            <a:off x="1161143" y="2678667"/>
            <a:ext cx="10043885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35F744C-BB98-CD73-AB26-A61E53E87E6D}"/>
              </a:ext>
            </a:extLst>
          </p:cNvPr>
          <p:cNvCxnSpPr>
            <a:cxnSpLocks/>
          </p:cNvCxnSpPr>
          <p:nvPr/>
        </p:nvCxnSpPr>
        <p:spPr>
          <a:xfrm flipV="1">
            <a:off x="11197771" y="2678667"/>
            <a:ext cx="0" cy="3693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88066BF4-4FA1-0699-4625-FAA4BE4E15BB}"/>
              </a:ext>
            </a:extLst>
          </p:cNvPr>
          <p:cNvSpPr/>
          <p:nvPr/>
        </p:nvSpPr>
        <p:spPr>
          <a:xfrm>
            <a:off x="5163458" y="2355954"/>
            <a:ext cx="1632856" cy="64542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Power source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76A36D-8B98-848C-2F21-5DD91084CA7B}"/>
              </a:ext>
            </a:extLst>
          </p:cNvPr>
          <p:cNvSpPr txBox="1"/>
          <p:nvPr/>
        </p:nvSpPr>
        <p:spPr>
          <a:xfrm>
            <a:off x="4042229" y="6031210"/>
            <a:ext cx="37882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Nucleic acids “run to </a:t>
            </a:r>
            <a:r>
              <a:rPr lang="en-US" sz="24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red.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7198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4.81481E-6 L 0.33932 -4.81481E-6 " pathEditMode="relative" ptsTypes="AA">
                                      <p:cBhvr>
                                        <p:cTn id="1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2F202CA-7A5D-5B0B-340A-9B7E85732074}"/>
              </a:ext>
            </a:extLst>
          </p:cNvPr>
          <p:cNvSpPr/>
          <p:nvPr/>
        </p:nvSpPr>
        <p:spPr>
          <a:xfrm>
            <a:off x="25398" y="580571"/>
            <a:ext cx="12050488" cy="555897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E55E6C-55E2-97A7-120E-80192EE2F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60" y="-302532"/>
            <a:ext cx="11996226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Imagine a swimming pool with two objects of unequal size.</a:t>
            </a:r>
          </a:p>
        </p:txBody>
      </p:sp>
      <p:pic>
        <p:nvPicPr>
          <p:cNvPr id="5" name="Content Placeholder 4" descr="A cat lying on a wood floor&#10;&#10;AI-generated content may be incorrect.">
            <a:extLst>
              <a:ext uri="{FF2B5EF4-FFF2-40B4-BE49-F238E27FC236}">
                <a16:creationId xmlns:a16="http://schemas.microsoft.com/office/drawing/2014/main" id="{FE37FAAF-EC30-F616-7BDB-BDDC088C05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8743" t="25993" r="52245" b="10432"/>
          <a:stretch>
            <a:fillRect/>
          </a:stretch>
        </p:blipFill>
        <p:spPr>
          <a:xfrm rot="5400000">
            <a:off x="2522674" y="675682"/>
            <a:ext cx="1950522" cy="2383971"/>
          </a:xfrm>
        </p:spPr>
      </p:pic>
      <p:pic>
        <p:nvPicPr>
          <p:cNvPr id="9" name="Picture 8" descr="A black dog looking up at something&#10;&#10;AI-generated content may be incorrect.">
            <a:extLst>
              <a:ext uri="{FF2B5EF4-FFF2-40B4-BE49-F238E27FC236}">
                <a16:creationId xmlns:a16="http://schemas.microsoft.com/office/drawing/2014/main" id="{6E688030-0F7D-6924-FDED-19C7B658C9C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980" t="14089" r="9929" b="10264"/>
          <a:stretch>
            <a:fillRect/>
          </a:stretch>
        </p:blipFill>
        <p:spPr>
          <a:xfrm>
            <a:off x="2305950" y="2936554"/>
            <a:ext cx="2525486" cy="30291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F543E6D-2C76-099B-623C-7FF473E2E48E}"/>
              </a:ext>
            </a:extLst>
          </p:cNvPr>
          <p:cNvSpPr txBox="1"/>
          <p:nvPr/>
        </p:nvSpPr>
        <p:spPr>
          <a:xfrm>
            <a:off x="1041924" y="1034707"/>
            <a:ext cx="13008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Nutmeg: 15 pounds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055FB9-4C0A-E6AE-3918-A2E3CA52F2FE}"/>
              </a:ext>
            </a:extLst>
          </p:cNvPr>
          <p:cNvSpPr txBox="1"/>
          <p:nvPr/>
        </p:nvSpPr>
        <p:spPr>
          <a:xfrm>
            <a:off x="1055907" y="3114969"/>
            <a:ext cx="13008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Gremlin: 70 pounds</a:t>
            </a:r>
          </a:p>
        </p:txBody>
      </p:sp>
      <p:pic>
        <p:nvPicPr>
          <p:cNvPr id="1028" name="Picture 4" descr="Pool Float PNGs for Free Download">
            <a:extLst>
              <a:ext uri="{FF2B5EF4-FFF2-40B4-BE49-F238E27FC236}">
                <a16:creationId xmlns:a16="http://schemas.microsoft.com/office/drawing/2014/main" id="{5A1C4699-74A6-709D-10A8-AF40D12471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1" t="7839" r="7461" b="11949"/>
          <a:stretch>
            <a:fillRect/>
          </a:stretch>
        </p:blipFill>
        <p:spPr bwMode="auto">
          <a:xfrm>
            <a:off x="2447462" y="1320993"/>
            <a:ext cx="1190172" cy="1122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Pool Float PNGs for Free Download">
            <a:extLst>
              <a:ext uri="{FF2B5EF4-FFF2-40B4-BE49-F238E27FC236}">
                <a16:creationId xmlns:a16="http://schemas.microsoft.com/office/drawing/2014/main" id="{F7951301-7D78-450D-4650-5B55B6A31B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1" t="7839" r="7461" b="11949"/>
          <a:stretch>
            <a:fillRect/>
          </a:stretch>
        </p:blipFill>
        <p:spPr bwMode="auto">
          <a:xfrm>
            <a:off x="2848418" y="2766848"/>
            <a:ext cx="1578431" cy="1488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2C86E68-AF17-D325-D791-2E42831D7107}"/>
              </a:ext>
            </a:extLst>
          </p:cNvPr>
          <p:cNvCxnSpPr>
            <a:cxnSpLocks/>
          </p:cNvCxnSpPr>
          <p:nvPr/>
        </p:nvCxnSpPr>
        <p:spPr>
          <a:xfrm>
            <a:off x="370114" y="6646757"/>
            <a:ext cx="11451771" cy="0"/>
          </a:xfrm>
          <a:prstGeom prst="straightConnector1">
            <a:avLst/>
          </a:prstGeom>
          <a:ln w="139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FDD51F6-397D-8927-F61D-53FE943087C7}"/>
              </a:ext>
            </a:extLst>
          </p:cNvPr>
          <p:cNvSpPr txBox="1"/>
          <p:nvPr/>
        </p:nvSpPr>
        <p:spPr>
          <a:xfrm>
            <a:off x="4362901" y="6246647"/>
            <a:ext cx="34661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Water current direction</a:t>
            </a:r>
          </a:p>
        </p:txBody>
      </p:sp>
      <p:pic>
        <p:nvPicPr>
          <p:cNvPr id="1034" name="Picture 10" descr="A Nozzle Blows Jet Air Horizontally Under Water in Swimming Pool Full with  Water. Stock Image - Image of jacuzzi, pressure: 195063535">
            <a:extLst>
              <a:ext uri="{FF2B5EF4-FFF2-40B4-BE49-F238E27FC236}">
                <a16:creationId xmlns:a16="http://schemas.microsoft.com/office/drawing/2014/main" id="{34BC2250-40FB-C844-DCE0-5CCE65E1B9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6107" y="4272085"/>
            <a:ext cx="1980456" cy="1325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10" descr="A Nozzle Blows Jet Air Horizontally Under Water in Swimming Pool Full with  Water. Stock Image - Image of jacuzzi, pressure: 195063535">
            <a:extLst>
              <a:ext uri="{FF2B5EF4-FFF2-40B4-BE49-F238E27FC236}">
                <a16:creationId xmlns:a16="http://schemas.microsoft.com/office/drawing/2014/main" id="{9050FF51-E99F-A780-F91B-C803EBFA8C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9660" y="1653385"/>
            <a:ext cx="1980456" cy="1325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6597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2.22222E-6 L 0.58581 -2.22222E-6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284" y="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44444E-6 L 0.56133 4.44444E-6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060" y="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4.44444E-6 L 0.30052 4.44444E-6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26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4.07407E-6 L 0.30052 -4.07407E-6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2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218E99-7E2C-41AF-338D-3B08C8D9F0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908A1AB4-FC4C-4C21-0787-111080320572}"/>
              </a:ext>
            </a:extLst>
          </p:cNvPr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DC8F3A-9CFD-5580-9BCD-B3B3B2258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486" y="287663"/>
            <a:ext cx="12308114" cy="1642737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Gel electrophoresis follows the same logic: </a:t>
            </a:r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</a:rPr>
              <a:t>smaller DNA samples move farther than larger when equal force is exerted.</a:t>
            </a:r>
          </a:p>
        </p:txBody>
      </p:sp>
      <p:pic>
        <p:nvPicPr>
          <p:cNvPr id="13" name="Graphic 12" descr="DNA with solid fill">
            <a:extLst>
              <a:ext uri="{FF2B5EF4-FFF2-40B4-BE49-F238E27FC236}">
                <a16:creationId xmlns:a16="http://schemas.microsoft.com/office/drawing/2014/main" id="{81665024-8345-E70D-016A-DB80125309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79143" y="4612481"/>
            <a:ext cx="914400" cy="914400"/>
          </a:xfrm>
          <a:prstGeom prst="rect">
            <a:avLst/>
          </a:prstGeom>
        </p:spPr>
      </p:pic>
      <p:pic>
        <p:nvPicPr>
          <p:cNvPr id="15" name="Graphic 14" descr="DNA with solid fill">
            <a:extLst>
              <a:ext uri="{FF2B5EF4-FFF2-40B4-BE49-F238E27FC236}">
                <a16:creationId xmlns:a16="http://schemas.microsoft.com/office/drawing/2014/main" id="{83B71A9E-DB41-8F32-DAF5-77C3CBB33B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79143" y="5443425"/>
            <a:ext cx="914400" cy="914400"/>
          </a:xfrm>
          <a:prstGeom prst="rect">
            <a:avLst/>
          </a:prstGeom>
        </p:spPr>
      </p:pic>
      <p:pic>
        <p:nvPicPr>
          <p:cNvPr id="39" name="Graphic 38" descr="DNA with solid fill">
            <a:extLst>
              <a:ext uri="{FF2B5EF4-FFF2-40B4-BE49-F238E27FC236}">
                <a16:creationId xmlns:a16="http://schemas.microsoft.com/office/drawing/2014/main" id="{D9A7C009-60A0-0858-02B0-C7304AE5AE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79143" y="3544094"/>
            <a:ext cx="914400" cy="9144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1DC1AF72-0D4E-90B4-BADC-8E7F4BEDCAE7}"/>
              </a:ext>
            </a:extLst>
          </p:cNvPr>
          <p:cNvSpPr/>
          <p:nvPr/>
        </p:nvSpPr>
        <p:spPr>
          <a:xfrm>
            <a:off x="1001486" y="3048001"/>
            <a:ext cx="319314" cy="119017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B26DB75-83C8-D396-6D5E-E78A60C5E80B}"/>
              </a:ext>
            </a:extLst>
          </p:cNvPr>
          <p:cNvSpPr/>
          <p:nvPr/>
        </p:nvSpPr>
        <p:spPr>
          <a:xfrm>
            <a:off x="11045371" y="3048001"/>
            <a:ext cx="319314" cy="119017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DF64F41-E6CB-D3BB-5949-74617C339F59}"/>
              </a:ext>
            </a:extLst>
          </p:cNvPr>
          <p:cNvSpPr txBox="1"/>
          <p:nvPr/>
        </p:nvSpPr>
        <p:spPr>
          <a:xfrm>
            <a:off x="10283371" y="4243149"/>
            <a:ext cx="2467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Positive electrode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9516D96-FE04-30BC-228D-63E19A6AAEBA}"/>
              </a:ext>
            </a:extLst>
          </p:cNvPr>
          <p:cNvCxnSpPr>
            <a:cxnSpLocks/>
            <a:stCxn id="40" idx="0"/>
          </p:cNvCxnSpPr>
          <p:nvPr/>
        </p:nvCxnSpPr>
        <p:spPr>
          <a:xfrm flipV="1">
            <a:off x="1161143" y="2678667"/>
            <a:ext cx="0" cy="3693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17BEC3B-4B32-8D7F-7EFB-7A6560B6A8D5}"/>
              </a:ext>
            </a:extLst>
          </p:cNvPr>
          <p:cNvCxnSpPr>
            <a:cxnSpLocks/>
          </p:cNvCxnSpPr>
          <p:nvPr/>
        </p:nvCxnSpPr>
        <p:spPr>
          <a:xfrm flipH="1">
            <a:off x="1161143" y="2678667"/>
            <a:ext cx="10043885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0090A8D-F605-2C57-1E63-8634B876F424}"/>
              </a:ext>
            </a:extLst>
          </p:cNvPr>
          <p:cNvCxnSpPr>
            <a:cxnSpLocks/>
          </p:cNvCxnSpPr>
          <p:nvPr/>
        </p:nvCxnSpPr>
        <p:spPr>
          <a:xfrm flipV="1">
            <a:off x="11197771" y="2678667"/>
            <a:ext cx="0" cy="3693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6000FD70-D851-03B7-322A-D25FDCA4FA38}"/>
              </a:ext>
            </a:extLst>
          </p:cNvPr>
          <p:cNvSpPr/>
          <p:nvPr/>
        </p:nvSpPr>
        <p:spPr>
          <a:xfrm>
            <a:off x="5163458" y="2355954"/>
            <a:ext cx="1632856" cy="64542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Power source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93E9A5C-DB09-3432-59C7-58C7872C13C5}"/>
              </a:ext>
            </a:extLst>
          </p:cNvPr>
          <p:cNvSpPr txBox="1"/>
          <p:nvPr/>
        </p:nvSpPr>
        <p:spPr>
          <a:xfrm>
            <a:off x="101600" y="4243149"/>
            <a:ext cx="2467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Negative electrode</a:t>
            </a:r>
          </a:p>
        </p:txBody>
      </p:sp>
    </p:spTree>
    <p:extLst>
      <p:ext uri="{BB962C8B-B14F-4D97-AF65-F5344CB8AC3E}">
        <p14:creationId xmlns:p14="http://schemas.microsoft.com/office/powerpoint/2010/main" val="1401544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4.81481E-6 L 0.33932 -4.81481E-6 " pathEditMode="relative" ptsTypes="AA">
                                      <p:cBhvr>
                                        <p:cTn id="6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3.7037E-7 L 0.09648 -3.7037E-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3.33333E-6 L 0.09883 3.33333E-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3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Gel Electrophoresis System- Apparatus, Parts, Types, Examples">
            <a:extLst>
              <a:ext uri="{FF2B5EF4-FFF2-40B4-BE49-F238E27FC236}">
                <a16:creationId xmlns:a16="http://schemas.microsoft.com/office/drawing/2014/main" id="{CF0896D3-CC5F-3AB0-7AFA-17DF42A2E2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50" r="48789" b="2719"/>
          <a:stretch>
            <a:fillRect/>
          </a:stretch>
        </p:blipFill>
        <p:spPr bwMode="auto">
          <a:xfrm>
            <a:off x="2243138" y="399705"/>
            <a:ext cx="6715456" cy="5736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FAAA99A-15A9-37FB-8F0D-856CC2ED5ED8}"/>
              </a:ext>
            </a:extLst>
          </p:cNvPr>
          <p:cNvSpPr txBox="1"/>
          <p:nvPr/>
        </p:nvSpPr>
        <p:spPr>
          <a:xfrm>
            <a:off x="7416628" y="5188733"/>
            <a:ext cx="35861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Agarose gel (Jello-like structure that nucleic acids can move through)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64D042-95C4-D5C5-B266-EE224F68092F}"/>
              </a:ext>
            </a:extLst>
          </p:cNvPr>
          <p:cNvSpPr txBox="1"/>
          <p:nvPr/>
        </p:nvSpPr>
        <p:spPr>
          <a:xfrm>
            <a:off x="7811520" y="1444382"/>
            <a:ext cx="25026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Sample wells (divots in gel)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A0C439-DF32-1B48-6743-DF3032A022BD}"/>
              </a:ext>
            </a:extLst>
          </p:cNvPr>
          <p:cNvSpPr txBox="1"/>
          <p:nvPr/>
        </p:nvSpPr>
        <p:spPr>
          <a:xfrm>
            <a:off x="8535648" y="4133204"/>
            <a:ext cx="17930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Dyed nucleic acid samples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27AAB4-4D52-3A89-F6DA-B1550B42DAD0}"/>
              </a:ext>
            </a:extLst>
          </p:cNvPr>
          <p:cNvSpPr txBox="1"/>
          <p:nvPr/>
        </p:nvSpPr>
        <p:spPr>
          <a:xfrm>
            <a:off x="5390917" y="1011461"/>
            <a:ext cx="17930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Negative electrode (”cathode”)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F4B2D0-C82C-B96D-8DAF-C6051F015C9B}"/>
              </a:ext>
            </a:extLst>
          </p:cNvPr>
          <p:cNvSpPr txBox="1"/>
          <p:nvPr/>
        </p:nvSpPr>
        <p:spPr>
          <a:xfrm>
            <a:off x="6046108" y="5220700"/>
            <a:ext cx="17930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Positive electrode (”anode”)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D6A010-C3AE-0614-5DBB-F6F64357B00C}"/>
              </a:ext>
            </a:extLst>
          </p:cNvPr>
          <p:cNvSpPr txBox="1"/>
          <p:nvPr/>
        </p:nvSpPr>
        <p:spPr>
          <a:xfrm>
            <a:off x="9504242" y="2680253"/>
            <a:ext cx="25026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Buffer (conductive liquid)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DBCFCE6-CA76-992C-6E7A-37BD903A7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86543"/>
            <a:ext cx="10515600" cy="1325563"/>
          </a:xfrm>
        </p:spPr>
        <p:txBody>
          <a:bodyPr/>
          <a:lstStyle/>
          <a:p>
            <a:r>
              <a:rPr lang="en-US" strike="sngStrike" dirty="0"/>
              <a:t>Grey’s</a:t>
            </a:r>
            <a:r>
              <a:rPr lang="en-US" dirty="0"/>
              <a:t> Gel’s Anatomy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032C024-E5FC-AF84-9C38-199B00985CF7}"/>
              </a:ext>
            </a:extLst>
          </p:cNvPr>
          <p:cNvCxnSpPr>
            <a:cxnSpLocks/>
          </p:cNvCxnSpPr>
          <p:nvPr/>
        </p:nvCxnSpPr>
        <p:spPr>
          <a:xfrm flipH="1" flipV="1">
            <a:off x="6561592" y="4206854"/>
            <a:ext cx="1071563" cy="97155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5B4CBD-78A5-5BE0-7328-3D8E41C9F5EC}"/>
              </a:ext>
            </a:extLst>
          </p:cNvPr>
          <p:cNvCxnSpPr>
            <a:cxnSpLocks/>
          </p:cNvCxnSpPr>
          <p:nvPr/>
        </p:nvCxnSpPr>
        <p:spPr>
          <a:xfrm flipH="1">
            <a:off x="6815363" y="2080748"/>
            <a:ext cx="1202530" cy="71070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DC31800-4CD4-644B-5147-1EF13C1E9F69}"/>
              </a:ext>
            </a:extLst>
          </p:cNvPr>
          <p:cNvCxnSpPr>
            <a:cxnSpLocks/>
          </p:cNvCxnSpPr>
          <p:nvPr/>
        </p:nvCxnSpPr>
        <p:spPr>
          <a:xfrm flipH="1">
            <a:off x="6967763" y="2087278"/>
            <a:ext cx="1046558" cy="85657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1A091E6-05EA-4B45-997E-3DC82EAB3C3F}"/>
              </a:ext>
            </a:extLst>
          </p:cNvPr>
          <p:cNvCxnSpPr>
            <a:cxnSpLocks/>
          </p:cNvCxnSpPr>
          <p:nvPr/>
        </p:nvCxnSpPr>
        <p:spPr>
          <a:xfrm flipH="1">
            <a:off x="7197377" y="2099594"/>
            <a:ext cx="824088" cy="934602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FDFF6263-05B0-A306-B33F-CB1C4B9E9886}"/>
              </a:ext>
            </a:extLst>
          </p:cNvPr>
          <p:cNvSpPr txBox="1"/>
          <p:nvPr/>
        </p:nvSpPr>
        <p:spPr>
          <a:xfrm>
            <a:off x="2243137" y="5096399"/>
            <a:ext cx="16239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Gel box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EBB21C3-4AAF-7A79-11AE-4F67592B601E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8262824" y="3034196"/>
            <a:ext cx="1241418" cy="45451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0F8B5A6-43EE-2D31-5D5C-31AF695F0DE6}"/>
              </a:ext>
            </a:extLst>
          </p:cNvPr>
          <p:cNvSpPr txBox="1"/>
          <p:nvPr/>
        </p:nvSpPr>
        <p:spPr>
          <a:xfrm>
            <a:off x="1032841" y="3153224"/>
            <a:ext cx="19613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Connected to power supply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D47CBAF-B0CD-2863-4948-8CBFE3F55A18}"/>
              </a:ext>
            </a:extLst>
          </p:cNvPr>
          <p:cNvCxnSpPr>
            <a:cxnSpLocks/>
          </p:cNvCxnSpPr>
          <p:nvPr/>
        </p:nvCxnSpPr>
        <p:spPr>
          <a:xfrm>
            <a:off x="6519094" y="1519292"/>
            <a:ext cx="360765" cy="38999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147CAED-E16C-7171-38FE-6DBB61044651}"/>
              </a:ext>
            </a:extLst>
          </p:cNvPr>
          <p:cNvCxnSpPr>
            <a:cxnSpLocks/>
          </p:cNvCxnSpPr>
          <p:nvPr/>
        </p:nvCxnSpPr>
        <p:spPr>
          <a:xfrm flipH="1" flipV="1">
            <a:off x="5282773" y="4636330"/>
            <a:ext cx="813227" cy="112139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BCDEDF0-66BC-68B4-9D5E-CC3AE0BE3B39}"/>
              </a:ext>
            </a:extLst>
          </p:cNvPr>
          <p:cNvCxnSpPr>
            <a:cxnSpLocks/>
          </p:cNvCxnSpPr>
          <p:nvPr/>
        </p:nvCxnSpPr>
        <p:spPr>
          <a:xfrm>
            <a:off x="3229682" y="5296454"/>
            <a:ext cx="1066547" cy="18727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51AD0A5-6249-0822-8279-103C4A9FFFDE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6967763" y="3334118"/>
            <a:ext cx="1567885" cy="115302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D5381CB2-FD64-3F3B-FCB1-23B520E8F002}"/>
              </a:ext>
            </a:extLst>
          </p:cNvPr>
          <p:cNvCxnSpPr>
            <a:cxnSpLocks/>
          </p:cNvCxnSpPr>
          <p:nvPr/>
        </p:nvCxnSpPr>
        <p:spPr>
          <a:xfrm flipH="1" flipV="1">
            <a:off x="6200832" y="3664184"/>
            <a:ext cx="2334816" cy="82296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5F32E0B-AA9C-5081-3067-D5C5BE4E1B14}"/>
              </a:ext>
            </a:extLst>
          </p:cNvPr>
          <p:cNvCxnSpPr/>
          <p:nvPr/>
        </p:nvCxnSpPr>
        <p:spPr>
          <a:xfrm flipH="1">
            <a:off x="3556000" y="2027124"/>
            <a:ext cx="2963094" cy="1637060"/>
          </a:xfrm>
          <a:prstGeom prst="straightConnector1">
            <a:avLst/>
          </a:prstGeom>
          <a:ln w="57150">
            <a:gradFill>
              <a:gsLst>
                <a:gs pos="0">
                  <a:schemeClr val="tx1"/>
                </a:gs>
                <a:gs pos="100000">
                  <a:srgbClr val="C00000"/>
                </a:gs>
              </a:gsLst>
              <a:lin ang="5400000" scaled="1"/>
            </a:gra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DCDD5C99-8851-9CD3-F56B-ED5F17E2C243}"/>
              </a:ext>
            </a:extLst>
          </p:cNvPr>
          <p:cNvSpPr txBox="1"/>
          <p:nvPr/>
        </p:nvSpPr>
        <p:spPr>
          <a:xfrm rot="19820752">
            <a:off x="3511203" y="2524680"/>
            <a:ext cx="27839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DNA travels</a:t>
            </a:r>
          </a:p>
        </p:txBody>
      </p:sp>
    </p:spTree>
    <p:extLst>
      <p:ext uri="{BB962C8B-B14F-4D97-AF65-F5344CB8AC3E}">
        <p14:creationId xmlns:p14="http://schemas.microsoft.com/office/powerpoint/2010/main" val="2639962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10" grpId="0"/>
      <p:bldP spid="27" grpId="0"/>
      <p:bldP spid="32" grpId="0"/>
      <p:bldP spid="5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EC065-5553-F757-CA86-E66FBDAEE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practice</a:t>
            </a:r>
          </a:p>
        </p:txBody>
      </p:sp>
      <p:pic>
        <p:nvPicPr>
          <p:cNvPr id="6146" name="Picture 2" descr="Gel Electrophoresis System (mini)">
            <a:extLst>
              <a:ext uri="{FF2B5EF4-FFF2-40B4-BE49-F238E27FC236}">
                <a16:creationId xmlns:a16="http://schemas.microsoft.com/office/drawing/2014/main" id="{E0DB2193-9FBE-4BD6-AF6B-27ECE15F8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027" y="1329256"/>
            <a:ext cx="7823201" cy="519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F410C9-332A-9EB4-4C30-790DECDA0F08}"/>
              </a:ext>
            </a:extLst>
          </p:cNvPr>
          <p:cNvSpPr txBox="1"/>
          <p:nvPr/>
        </p:nvSpPr>
        <p:spPr>
          <a:xfrm>
            <a:off x="0" y="6492875"/>
            <a:ext cx="32775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Photo: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Instructables.com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4218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87256-6417-5C3C-396D-FADF9250C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Big Reveal: Reading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8C343-5C65-3728-CFB0-A2FFA0E80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96119"/>
            <a:ext cx="4644575" cy="4351338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current runs through the gel for 20-30 minutes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dye used to stain samples glows under UV light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After a run, illuminate the gel with UV light to see the “bands” of each sample.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3BEB67-2E6D-C88A-339A-F6E3AB350F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538"/>
          <a:stretch>
            <a:fillRect/>
          </a:stretch>
        </p:blipFill>
        <p:spPr>
          <a:xfrm>
            <a:off x="6059716" y="1331881"/>
            <a:ext cx="4717143" cy="5482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019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EEC5B-320F-DCE6-2293-B67BD0A88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Knowledge check!</a:t>
            </a:r>
          </a:p>
        </p:txBody>
      </p:sp>
      <p:pic>
        <p:nvPicPr>
          <p:cNvPr id="7170" name="Picture 2" descr="What Is Gel Electrophoresis? - LabXchange">
            <a:extLst>
              <a:ext uri="{FF2B5EF4-FFF2-40B4-BE49-F238E27FC236}">
                <a16:creationId xmlns:a16="http://schemas.microsoft.com/office/drawing/2014/main" id="{F7C37488-F72C-12A9-3CF7-9DC3D37A7C3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07"/>
          <a:stretch>
            <a:fillRect/>
          </a:stretch>
        </p:blipFill>
        <p:spPr bwMode="auto">
          <a:xfrm>
            <a:off x="6623434" y="-298884"/>
            <a:ext cx="3933372" cy="745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6AC82E0-EF6E-882D-E58F-30C236AA0D34}"/>
              </a:ext>
            </a:extLst>
          </p:cNvPr>
          <p:cNvSpPr/>
          <p:nvPr/>
        </p:nvSpPr>
        <p:spPr>
          <a:xfrm>
            <a:off x="8932695" y="4812435"/>
            <a:ext cx="1016000" cy="369848"/>
          </a:xfrm>
          <a:prstGeom prst="rect">
            <a:avLst/>
          </a:prstGeom>
          <a:solidFill>
            <a:srgbClr val="373737"/>
          </a:solidFill>
          <a:ln>
            <a:solidFill>
              <a:srgbClr val="3737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7878980-F513-A2EE-F43F-805849099C08}"/>
              </a:ext>
            </a:extLst>
          </p:cNvPr>
          <p:cNvSpPr/>
          <p:nvPr/>
        </p:nvSpPr>
        <p:spPr>
          <a:xfrm>
            <a:off x="7641451" y="2861094"/>
            <a:ext cx="1003502" cy="340549"/>
          </a:xfrm>
          <a:prstGeom prst="rect">
            <a:avLst/>
          </a:prstGeom>
          <a:solidFill>
            <a:srgbClr val="373737"/>
          </a:solidFill>
          <a:ln>
            <a:solidFill>
              <a:srgbClr val="3737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AC34F3-8141-FA79-0A57-BBE395C5F117}"/>
              </a:ext>
            </a:extLst>
          </p:cNvPr>
          <p:cNvSpPr/>
          <p:nvPr/>
        </p:nvSpPr>
        <p:spPr>
          <a:xfrm>
            <a:off x="8810171" y="5929352"/>
            <a:ext cx="1016000" cy="369848"/>
          </a:xfrm>
          <a:prstGeom prst="rect">
            <a:avLst/>
          </a:prstGeom>
          <a:solidFill>
            <a:srgbClr val="373737"/>
          </a:solidFill>
          <a:ln>
            <a:solidFill>
              <a:srgbClr val="3737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FD49B5-215D-EBEF-A04F-8BC4BF50D7CC}"/>
              </a:ext>
            </a:extLst>
          </p:cNvPr>
          <p:cNvSpPr txBox="1"/>
          <p:nvPr/>
        </p:nvSpPr>
        <p:spPr>
          <a:xfrm>
            <a:off x="478971" y="1799771"/>
            <a:ext cx="46736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Which sample is the longest?</a:t>
            </a:r>
          </a:p>
          <a:p>
            <a:r>
              <a:rPr lang="en-US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Sample A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Which sample is the shortest?</a:t>
            </a:r>
          </a:p>
          <a:p>
            <a:r>
              <a:rPr lang="en-US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Sample B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In which direction did the samples move?</a:t>
            </a:r>
          </a:p>
          <a:p>
            <a:r>
              <a:rPr lang="en-US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Top-to-bottom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Where was the positive electrode (anode)?</a:t>
            </a:r>
          </a:p>
          <a:p>
            <a:r>
              <a:rPr lang="en-US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Bottom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95D98D-CA58-4959-192C-94957CB9D90A}"/>
              </a:ext>
            </a:extLst>
          </p:cNvPr>
          <p:cNvSpPr/>
          <p:nvPr/>
        </p:nvSpPr>
        <p:spPr>
          <a:xfrm>
            <a:off x="478971" y="2278743"/>
            <a:ext cx="2017486" cy="5823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EC477B-15DC-BFCD-6958-FC7738936E99}"/>
              </a:ext>
            </a:extLst>
          </p:cNvPr>
          <p:cNvSpPr/>
          <p:nvPr/>
        </p:nvSpPr>
        <p:spPr>
          <a:xfrm>
            <a:off x="478971" y="3340066"/>
            <a:ext cx="2017486" cy="5823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E7918E-83F4-9FEC-77B1-971BACBF8F41}"/>
              </a:ext>
            </a:extLst>
          </p:cNvPr>
          <p:cNvSpPr/>
          <p:nvPr/>
        </p:nvSpPr>
        <p:spPr>
          <a:xfrm>
            <a:off x="478971" y="4812435"/>
            <a:ext cx="2017486" cy="5823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242F423-6BC0-265B-B25F-16CB3CC4ABFA}"/>
              </a:ext>
            </a:extLst>
          </p:cNvPr>
          <p:cNvSpPr/>
          <p:nvPr/>
        </p:nvSpPr>
        <p:spPr>
          <a:xfrm>
            <a:off x="478971" y="6275649"/>
            <a:ext cx="2017486" cy="5823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422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300530-1305-F78D-E92D-820530C5F8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5B704-4783-B0F2-3295-AC3AC60C4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142" y="244850"/>
            <a:ext cx="11760201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How could we find out how many base pairs long each sample is?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29B63F-30BB-CAA2-91AD-BCF7F15FE196}"/>
              </a:ext>
            </a:extLst>
          </p:cNvPr>
          <p:cNvSpPr txBox="1"/>
          <p:nvPr/>
        </p:nvSpPr>
        <p:spPr>
          <a:xfrm>
            <a:off x="272142" y="1449423"/>
            <a:ext cx="1191985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Introducing…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the ladder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Purchased from a manufacturer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Contains samples of several known lengths that can be run on a gel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Comes with a key to show you which bands are which lengths</a:t>
            </a:r>
          </a:p>
        </p:txBody>
      </p:sp>
      <p:pic>
        <p:nvPicPr>
          <p:cNvPr id="9220" name="Picture 4" descr="What is a DNA ladder? And How To Prepare It? (A Complete Protocol)">
            <a:extLst>
              <a:ext uri="{FF2B5EF4-FFF2-40B4-BE49-F238E27FC236}">
                <a16:creationId xmlns:a16="http://schemas.microsoft.com/office/drawing/2014/main" id="{84EA4971-ED1B-E647-F879-66F5A8380E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46"/>
          <a:stretch>
            <a:fillRect/>
          </a:stretch>
        </p:blipFill>
        <p:spPr bwMode="auto">
          <a:xfrm>
            <a:off x="3737919" y="2991740"/>
            <a:ext cx="7751045" cy="3742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Bulldog-Bio">
            <a:extLst>
              <a:ext uri="{FF2B5EF4-FFF2-40B4-BE49-F238E27FC236}">
                <a16:creationId xmlns:a16="http://schemas.microsoft.com/office/drawing/2014/main" id="{7B6C1D11-856D-2C3E-630B-DD0FD3D1D7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914"/>
          <a:stretch>
            <a:fillRect/>
          </a:stretch>
        </p:blipFill>
        <p:spPr bwMode="auto">
          <a:xfrm>
            <a:off x="933940" y="3147864"/>
            <a:ext cx="2100943" cy="347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0187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1540</TotalTime>
  <Words>367</Words>
  <Application>Microsoft Macintosh PowerPoint</Application>
  <PresentationFormat>Widescreen</PresentationFormat>
  <Paragraphs>67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Calibri</vt:lpstr>
      <vt:lpstr>Office Theme</vt:lpstr>
      <vt:lpstr>Gel electrophoresis is a procedure that separates nucleic acid fragments by size.</vt:lpstr>
      <vt:lpstr>Gel electrophoresis operates on the fact that nucleic acids are negatively charged.</vt:lpstr>
      <vt:lpstr>Imagine a swimming pool with two objects of unequal size.</vt:lpstr>
      <vt:lpstr>Gel electrophoresis follows the same logic: smaller DNA samples move farther than larger when equal force is exerted.</vt:lpstr>
      <vt:lpstr>Grey’s Gel’s Anatomy</vt:lpstr>
      <vt:lpstr>In practice</vt:lpstr>
      <vt:lpstr>The Big Reveal: Reading Results</vt:lpstr>
      <vt:lpstr>Knowledge check!</vt:lpstr>
      <vt:lpstr>How could we find out how many base pairs long each sample is?</vt:lpstr>
      <vt:lpstr>Knowledge check!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Mongillo, Nicole Julia</dc:creator>
  <cp:lastModifiedBy>Mongillo, Nicole Julia</cp:lastModifiedBy>
  <cp:revision>18</cp:revision>
  <dcterms:created xsi:type="dcterms:W3CDTF">2025-09-15T15:56:53Z</dcterms:created>
  <dcterms:modified xsi:type="dcterms:W3CDTF">2025-09-16T17:36:58Z</dcterms:modified>
</cp:coreProperties>
</file>

<file path=docProps/thumbnail.jpeg>
</file>